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4"/>
  </p:notesMasterIdLst>
  <p:sldIdLst>
    <p:sldId id="256" r:id="rId2"/>
    <p:sldId id="261" r:id="rId3"/>
    <p:sldId id="257" r:id="rId4"/>
    <p:sldId id="262" r:id="rId5"/>
    <p:sldId id="258" r:id="rId6"/>
    <p:sldId id="263" r:id="rId7"/>
    <p:sldId id="259" r:id="rId8"/>
    <p:sldId id="260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43"/>
    <p:restoredTop sz="94694"/>
  </p:normalViewPr>
  <p:slideViewPr>
    <p:cSldViewPr>
      <p:cViewPr varScale="1">
        <p:scale>
          <a:sx n="83" d="100"/>
          <a:sy n="83" d="100"/>
        </p:scale>
        <p:origin x="1758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A3663F-AA05-4247-B86B-39E9BBDECB4E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5244BB-B6EE-6447-8976-9C0052517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535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244BB-B6EE-6447-8976-9C005251764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5906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244BB-B6EE-6447-8976-9C005251764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0487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244BB-B6EE-6447-8976-9C005251764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509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244BB-B6EE-6447-8976-9C005251764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446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244BB-B6EE-6447-8976-9C005251764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6130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244BB-B6EE-6447-8976-9C005251764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503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244BB-B6EE-6447-8976-9C005251764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6211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244BB-B6EE-6447-8976-9C005251764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6012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244BB-B6EE-6447-8976-9C005251764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787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244BB-B6EE-6447-8976-9C005251764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218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244BB-B6EE-6447-8976-9C005251764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884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BA105-7C29-F048-AF3C-1EF6547B65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5B3AAC-1402-D84E-ADFA-93619B2D78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E77B24-D10B-FB4F-8184-02BC97BF8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BC86C-C8BC-4D97-852D-B6FB3B903D95}" type="datetimeFigureOut">
              <a:rPr lang="zh-CN" altLang="en-US" smtClean="0"/>
              <a:t>2021/5/20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B92181-733B-4A46-B347-DF34D9FD9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56C91-3B2A-8446-9967-5B736AB57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4B03-692A-42A1-BCED-E46E06303A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6788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D58CD-C397-FD45-B890-7CF3B421C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D16065-CD1C-EC42-A1A2-4144D0F2B2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A6881-C370-8542-B100-920EC439A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BC86C-C8BC-4D97-852D-B6FB3B903D95}" type="datetimeFigureOut">
              <a:rPr lang="zh-CN" altLang="en-US" smtClean="0"/>
              <a:t>2021/5/20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A895-E2F4-764D-92D4-0C0234F0D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FB53AA-FF6C-BB48-90F4-1FBB7C26C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4B03-692A-42A1-BCED-E46E06303A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2117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AA6AF1-F46F-0241-9D36-15F0B39E5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FA370E-45D4-D041-87D9-30E9C09FAA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9BD1EF-C5B8-5445-8890-371CF17DC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BC86C-C8BC-4D97-852D-B6FB3B903D95}" type="datetimeFigureOut">
              <a:rPr lang="zh-CN" altLang="en-US" smtClean="0"/>
              <a:t>2021/5/20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DBA016-4312-2E40-92E8-24E287CEC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833192-871D-7643-8DEE-A039AD746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4B03-692A-42A1-BCED-E46E06303A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3015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033A7-726F-7049-9227-6927D8BB1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14EDC-69F7-B547-A5FD-EC55FAE513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A0B15-90E2-1F4D-970A-1D4426585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BC86C-C8BC-4D97-852D-B6FB3B903D95}" type="datetimeFigureOut">
              <a:rPr lang="zh-CN" altLang="en-US" smtClean="0"/>
              <a:t>2021/5/20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852F2-A8CD-5441-B09B-1E1082F86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AA2B51-6E1A-AC45-BDD2-3CED61CF6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4B03-692A-42A1-BCED-E46E06303A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5348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9F11A-F9AE-984A-A002-186B5DEA7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FD638A-0508-694E-9AE1-0F4D8968D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F422BD-4DD1-7C4B-B585-97C889413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BC86C-C8BC-4D97-852D-B6FB3B903D95}" type="datetimeFigureOut">
              <a:rPr lang="zh-CN" altLang="en-US" smtClean="0"/>
              <a:t>2021/5/20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2BE93A-FAF5-7545-BC3F-6D268F043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C3939-FD00-F84F-BE2B-9612A2BC4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4B03-692A-42A1-BCED-E46E06303A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8810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C7D48-1A96-774B-A673-45194B8A3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AB221-D819-754D-9327-26E509CCDA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FE7C4D-07A0-A642-8444-122AF4D1F8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14F2A2-C4E1-E54C-B78D-E2155AA9B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BC86C-C8BC-4D97-852D-B6FB3B903D95}" type="datetimeFigureOut">
              <a:rPr lang="zh-CN" altLang="en-US" smtClean="0"/>
              <a:t>2021/5/20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A33149-E5B0-6F40-B58C-9BD85206E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5BA807-62C6-6C4A-83E6-E5D7E6A73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4B03-692A-42A1-BCED-E46E06303A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1280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4370E-48D5-E245-9D32-31BACD9EB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766266-FA83-EE49-A3DD-FC7339129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5535CD-9CAE-EF49-A38F-6F2752EAEB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4DAA7-C6BC-2041-A86D-8BFADD3EAE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4433B6-3DF3-5D47-97E1-0609ECB0F3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F4D92E-142B-D047-957E-314453238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BC86C-C8BC-4D97-852D-B6FB3B903D95}" type="datetimeFigureOut">
              <a:rPr lang="zh-CN" altLang="en-US" smtClean="0"/>
              <a:t>2021/5/20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75A5D0-8479-FA43-BF85-070FED164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3A95AF-9E26-3B43-A490-7A2AE018A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4B03-692A-42A1-BCED-E46E06303A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4220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EF4FE-88DE-C249-AA52-7233A824B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280536-1D3F-5C4A-8324-C7838ECA1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BC86C-C8BC-4D97-852D-B6FB3B903D95}" type="datetimeFigureOut">
              <a:rPr lang="zh-CN" altLang="en-US" smtClean="0"/>
              <a:t>2021/5/20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E209A1-3A72-6F42-B61E-3D19FCF3B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22BA5-D8E9-ED44-B44A-C05C61B47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4B03-692A-42A1-BCED-E46E06303A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4350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F43470-77D5-8041-A4F1-456558824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BC86C-C8BC-4D97-852D-B6FB3B903D95}" type="datetimeFigureOut">
              <a:rPr lang="zh-CN" altLang="en-US" smtClean="0"/>
              <a:t>2021/5/20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08D225-05AC-8044-BB4A-E961E6BE9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CFC46-063D-484E-9432-4C147A29B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4B03-692A-42A1-BCED-E46E06303A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2339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5480B-04BF-D04A-ADD9-CF185088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D37CB-DDB1-9C40-A188-0B414F027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F89BB4-49A3-BC46-A40C-A4065CB61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599AE0-B0C5-724F-8430-A9E6877DD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BC86C-C8BC-4D97-852D-B6FB3B903D95}" type="datetimeFigureOut">
              <a:rPr lang="zh-CN" altLang="en-US" smtClean="0"/>
              <a:t>2021/5/20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7438AB-0236-A148-9735-F57D55DAC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A5318C-3DF3-BA44-B5CC-065B63520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4B03-692A-42A1-BCED-E46E06303A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0449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29A59-F16C-F147-A649-70EDF2026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9602C5-8EB6-C94B-AE29-9E61A78A85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997978-DE8D-FF4A-B9FC-14E7F7381D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EE3ECF-A6DE-374E-8310-06006BC0D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BC86C-C8BC-4D97-852D-B6FB3B903D95}" type="datetimeFigureOut">
              <a:rPr lang="zh-CN" altLang="en-US" smtClean="0"/>
              <a:t>2021/5/20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70515C-6F03-364B-8E11-EFC5D16F8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A83694-B456-5A48-A430-F4499A3B8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4B03-692A-42A1-BCED-E46E06303A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7469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DBD1BF-53A5-8545-9426-823AB5682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9331F7-7A6C-EB4C-8539-E6FFB2CEC7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473129-FD01-EB49-9A7F-1F291F61C9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2BC86C-C8BC-4D97-852D-B6FB3B903D95}" type="datetimeFigureOut">
              <a:rPr lang="zh-CN" altLang="en-US" smtClean="0"/>
              <a:t>2021/5/20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8F508-6A57-AB49-B2B6-38EB0877ED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F78AD7-1E1E-2F44-A5BB-214B031293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7B4B03-692A-42A1-BCED-E46E06303A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0911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7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83774" y="1175182"/>
            <a:ext cx="5571726" cy="2469842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algn="r" defTabSz="914400"/>
            <a:r>
              <a:rPr lang="en-US" sz="4400" kern="1200" dirty="0">
                <a:solidFill>
                  <a:srgbClr val="FFFFFF"/>
                </a:solidFill>
                <a:latin typeface="Century Gothic" panose="020B0502020202020204" pitchFamily="34" charset="0"/>
              </a:rPr>
              <a:t>Data Imbalance Processing </a:t>
            </a:r>
            <a:br>
              <a:rPr lang="en-US" sz="4400" kern="1200" dirty="0">
                <a:solidFill>
                  <a:srgbClr val="FFFFFF"/>
                </a:solidFill>
                <a:latin typeface="Century Gothic" panose="020B0502020202020204" pitchFamily="34" charset="0"/>
              </a:rPr>
            </a:br>
            <a:r>
              <a:rPr lang="en-US" sz="4400" kern="1200" dirty="0">
                <a:solidFill>
                  <a:srgbClr val="FFFFFF"/>
                </a:solidFill>
                <a:latin typeface="Century Gothic" panose="020B0502020202020204" pitchFamily="34" charset="0"/>
              </a:rPr>
              <a:t>Based on Amazon Food Review</a:t>
            </a:r>
            <a:endParaRPr lang="en-US" altLang="zh-CN" sz="4400" kern="1200" dirty="0">
              <a:solidFill>
                <a:srgbClr val="FFFFFF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EE3202-D9E5-CC4D-B773-490E6A1A05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7643" y="4851525"/>
            <a:ext cx="7239892" cy="933706"/>
          </a:xfrm>
        </p:spPr>
        <p:txBody>
          <a:bodyPr vert="horz" lIns="91440" tIns="45720" rIns="91440" bIns="45720" rtlCol="0">
            <a:noAutofit/>
          </a:bodyPr>
          <a:lstStyle/>
          <a:p>
            <a:pPr defTabSz="914400">
              <a:spcBef>
                <a:spcPts val="1000"/>
              </a:spcBef>
            </a:pPr>
            <a:r>
              <a:rPr lang="en-US" altLang="zh-CN" sz="2400" kern="1200" dirty="0">
                <a:solidFill>
                  <a:srgbClr val="FFFFFF"/>
                </a:solidFill>
                <a:latin typeface="Rockwell" panose="02060603020205020403" pitchFamily="18" charset="77"/>
              </a:rPr>
              <a:t>By: </a:t>
            </a:r>
            <a:r>
              <a:rPr lang="en-US" altLang="zh-CN" sz="2400" dirty="0">
                <a:solidFill>
                  <a:srgbClr val="FFFFFF"/>
                </a:solidFill>
                <a:latin typeface="Rockwell" panose="02060603020205020403" pitchFamily="18" charset="77"/>
              </a:rPr>
              <a:t>Ian </a:t>
            </a:r>
            <a:r>
              <a:rPr lang="en-US" altLang="zh-CN" sz="2400" dirty="0" err="1">
                <a:solidFill>
                  <a:srgbClr val="FFFFFF"/>
                </a:solidFill>
                <a:latin typeface="Rockwell" panose="02060603020205020403" pitchFamily="18" charset="77"/>
              </a:rPr>
              <a:t>Kamar,</a:t>
            </a:r>
            <a:r>
              <a:rPr lang="en-US" altLang="zh-CN" sz="2400" kern="1200" dirty="0" err="1">
                <a:solidFill>
                  <a:srgbClr val="FFFFFF"/>
                </a:solidFill>
                <a:latin typeface="Rockwell" panose="02060603020205020403" pitchFamily="18" charset="77"/>
              </a:rPr>
              <a:t>Youyang</a:t>
            </a:r>
            <a:r>
              <a:rPr lang="en-US" altLang="zh-CN" sz="2400" kern="1200" dirty="0">
                <a:solidFill>
                  <a:srgbClr val="FFFFFF"/>
                </a:solidFill>
                <a:latin typeface="Rockwell" panose="02060603020205020403" pitchFamily="18" charset="77"/>
              </a:rPr>
              <a:t> Zhou, Younhao Dou, Yi Ding, </a:t>
            </a:r>
            <a:r>
              <a:rPr lang="en-US" altLang="zh-CN" sz="2400" kern="1200" dirty="0" err="1">
                <a:solidFill>
                  <a:srgbClr val="FFFFFF"/>
                </a:solidFill>
                <a:latin typeface="Rockwell" panose="02060603020205020403" pitchFamily="18" charset="77"/>
              </a:rPr>
              <a:t>Hanqiu</a:t>
            </a:r>
            <a:r>
              <a:rPr lang="en-US" altLang="zh-CN" sz="2400" kern="1200" dirty="0">
                <a:solidFill>
                  <a:srgbClr val="FFFFFF"/>
                </a:solidFill>
                <a:latin typeface="Rockwell" panose="02060603020205020403" pitchFamily="18" charset="77"/>
              </a:rPr>
              <a:t> </a:t>
            </a:r>
            <a:r>
              <a:rPr lang="en-US" altLang="zh-CN" sz="2400" dirty="0">
                <a:solidFill>
                  <a:srgbClr val="FFFFFF"/>
                </a:solidFill>
                <a:latin typeface="Rockwell" panose="02060603020205020403" pitchFamily="18" charset="77"/>
              </a:rPr>
              <a:t>Xu. </a:t>
            </a:r>
            <a:endParaRPr lang="en-US" sz="2400" kern="1200" dirty="0">
              <a:solidFill>
                <a:srgbClr val="FFFFFF"/>
              </a:solidFill>
              <a:latin typeface="Rockwell" panose="02060603020205020403" pitchFamily="18" charset="77"/>
            </a:endParaRPr>
          </a:p>
        </p:txBody>
      </p:sp>
      <p:sp>
        <p:nvSpPr>
          <p:cNvPr id="31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05769" y="583345"/>
            <a:ext cx="10427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74854" y="812640"/>
            <a:ext cx="68353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3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94114" y="1037066"/>
            <a:ext cx="95785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2085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7318" y="5636680"/>
            <a:ext cx="113652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6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33881" y="6096759"/>
            <a:ext cx="81469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7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5716" y="6238029"/>
            <a:ext cx="7181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CC0E3B6-6673-0D4F-8778-D56E9315F5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27"/>
    </mc:Choice>
    <mc:Fallback xmlns="">
      <p:transition spd="slow" advTm="89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186502" cy="654032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Century Gothic" panose="020B0502020202020204" pitchFamily="34" charset="0"/>
              </a:rPr>
              <a:t>Results-ROC curve </a:t>
            </a:r>
            <a:endParaRPr lang="zh-CN" altLang="en-US" sz="3600" dirty="0">
              <a:latin typeface="Century Gothic" panose="020B0502020202020204" pitchFamily="34" charset="0"/>
            </a:endParaRPr>
          </a:p>
        </p:txBody>
      </p:sp>
      <p:pic>
        <p:nvPicPr>
          <p:cNvPr id="13" name="图片 12"/>
          <p:cNvPicPr/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142976" y="1000108"/>
            <a:ext cx="6143668" cy="2786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矩形 14"/>
          <p:cNvSpPr/>
          <p:nvPr/>
        </p:nvSpPr>
        <p:spPr>
          <a:xfrm>
            <a:off x="1428728" y="3929066"/>
            <a:ext cx="6072230" cy="1200329"/>
          </a:xfrm>
          <a:prstGeom prst="rect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1200" dirty="0">
                <a:solidFill>
                  <a:srgbClr val="000000"/>
                </a:solidFill>
                <a:latin typeface="Courier New" pitchFamily="49" charset="0"/>
                <a:ea typeface="宋体" pitchFamily="2" charset="-122"/>
                <a:cs typeface="Courier New" pitchFamily="49" charset="0"/>
              </a:rPr>
              <a:t>normal </a:t>
            </a:r>
            <a:endParaRPr lang="en-US" altLang="zh-CN" sz="1200" dirty="0">
              <a:solidFill>
                <a:srgbClr val="000000"/>
              </a:solidFill>
              <a:latin typeface="Courier New" pitchFamily="49" charset="0"/>
              <a:ea typeface="宋体" pitchFamily="2" charset="-122"/>
              <a:cs typeface="Courier New" pitchFamily="49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1200" dirty="0">
                <a:solidFill>
                  <a:srgbClr val="000000"/>
                </a:solidFill>
                <a:latin typeface="Courier New" pitchFamily="49" charset="0"/>
                <a:ea typeface="宋体" pitchFamily="2" charset="-122"/>
                <a:cs typeface="Courier New" pitchFamily="49" charset="0"/>
              </a:rPr>
              <a:t>auc0.63 precision0.874 recall0.819 </a:t>
            </a:r>
            <a:endParaRPr lang="en-US" altLang="zh-CN" sz="1200" dirty="0">
              <a:solidFill>
                <a:srgbClr val="000000"/>
              </a:solidFill>
              <a:latin typeface="Courier New" pitchFamily="49" charset="0"/>
              <a:ea typeface="宋体" pitchFamily="2" charset="-122"/>
              <a:cs typeface="Courier New" pitchFamily="49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1200" dirty="0">
                <a:solidFill>
                  <a:srgbClr val="000000"/>
                </a:solidFill>
                <a:latin typeface="Courier New" pitchFamily="49" charset="0"/>
                <a:ea typeface="宋体" pitchFamily="2" charset="-122"/>
                <a:cs typeface="Courier New" pitchFamily="49" charset="0"/>
              </a:rPr>
              <a:t>RandomOverSampler </a:t>
            </a:r>
            <a:endParaRPr lang="en-US" altLang="zh-CN" sz="1200" dirty="0">
              <a:solidFill>
                <a:srgbClr val="000000"/>
              </a:solidFill>
              <a:latin typeface="Courier New" pitchFamily="49" charset="0"/>
              <a:ea typeface="宋体" pitchFamily="2" charset="-122"/>
              <a:cs typeface="Courier New" pitchFamily="49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1200" dirty="0">
                <a:solidFill>
                  <a:srgbClr val="000000"/>
                </a:solidFill>
                <a:latin typeface="Courier New" pitchFamily="49" charset="0"/>
                <a:ea typeface="宋体" pitchFamily="2" charset="-122"/>
                <a:cs typeface="Courier New" pitchFamily="49" charset="0"/>
              </a:rPr>
              <a:t>auc0.693 precision0.906 recall0.728 </a:t>
            </a:r>
            <a:endParaRPr lang="en-US" altLang="zh-CN" sz="1200" dirty="0">
              <a:solidFill>
                <a:srgbClr val="000000"/>
              </a:solidFill>
              <a:latin typeface="Courier New" pitchFamily="49" charset="0"/>
              <a:ea typeface="宋体" pitchFamily="2" charset="-122"/>
              <a:cs typeface="Courier New" pitchFamily="49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1200" dirty="0">
                <a:solidFill>
                  <a:srgbClr val="000000"/>
                </a:solidFill>
                <a:latin typeface="Courier New" pitchFamily="49" charset="0"/>
                <a:ea typeface="宋体" pitchFamily="2" charset="-122"/>
                <a:cs typeface="Courier New" pitchFamily="49" charset="0"/>
              </a:rPr>
              <a:t>SMOTE auc0.571 precision0.863 recall0.514 SMOTETomek </a:t>
            </a:r>
            <a:endParaRPr lang="en-US" altLang="zh-CN" sz="1200" dirty="0">
              <a:solidFill>
                <a:srgbClr val="000000"/>
              </a:solidFill>
              <a:latin typeface="Courier New" pitchFamily="49" charset="0"/>
              <a:ea typeface="宋体" pitchFamily="2" charset="-122"/>
              <a:cs typeface="Courier New" pitchFamily="49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1200" dirty="0">
                <a:solidFill>
                  <a:srgbClr val="000000"/>
                </a:solidFill>
                <a:latin typeface="Courier New" pitchFamily="49" charset="0"/>
                <a:ea typeface="宋体" pitchFamily="2" charset="-122"/>
                <a:cs typeface="Courier New" pitchFamily="49" charset="0"/>
              </a:rPr>
              <a:t>auc0.571 precision0.863 recall0.514</a:t>
            </a:r>
            <a:r>
              <a:rPr lang="zh-CN" altLang="zh-CN" sz="1200" dirty="0">
                <a:solidFill>
                  <a:prstClr val="black"/>
                </a:solidFill>
                <a:latin typeface="Arial" pitchFamily="34" charset="0"/>
                <a:ea typeface="宋体" pitchFamily="2" charset="-122"/>
                <a:cs typeface="宋体" pitchFamily="2" charset="-122"/>
              </a:rPr>
              <a:t> </a:t>
            </a:r>
          </a:p>
        </p:txBody>
      </p:sp>
      <p:sp>
        <p:nvSpPr>
          <p:cNvPr id="16" name="矩形 15"/>
          <p:cNvSpPr/>
          <p:nvPr/>
        </p:nvSpPr>
        <p:spPr>
          <a:xfrm>
            <a:off x="1214414" y="5286388"/>
            <a:ext cx="6643734" cy="9286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random sampling method is best</a:t>
            </a:r>
            <a:endParaRPr lang="zh-CN" altLang="en-US" dirty="0">
              <a:solidFill>
                <a:schemeClr val="tx1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727C5D3-282C-3147-B065-4B0FAEA214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405"/>
    </mc:Choice>
    <mc:Fallback xmlns="">
      <p:transition spd="slow" advTm="254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09068" y="501651"/>
            <a:ext cx="3296505" cy="17162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49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Conclusion</a:t>
            </a:r>
            <a:endParaRPr lang="en-US" altLang="zh-CN" sz="49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34933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53" name="Rectangle 1"/>
          <p:cNvSpPr>
            <a:spLocks noChangeArrowheads="1"/>
          </p:cNvSpPr>
          <p:nvPr/>
        </p:nvSpPr>
        <p:spPr bwMode="auto">
          <a:xfrm>
            <a:off x="4794437" y="2645922"/>
            <a:ext cx="3326041" cy="3710427"/>
          </a:xfrm>
          <a:prstGeom prst="rect">
            <a:avLst/>
          </a:prstGeom>
        </p:spPr>
        <p:txBody>
          <a:bodyPr vert="horz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>
                    <a:alpha val="80000"/>
                  </a:schemeClr>
                </a:solidFill>
              </a:rPr>
              <a:t>The two sampling methods are not good because of the possible sampling ratio and is a problem that we will consider in the future</a:t>
            </a:r>
            <a:r>
              <a:rPr kumimoji="0" lang="en-US" altLang="zh-CN" sz="1700" b="0" i="0" u="none" strike="noStrike" cap="none" normalizeH="0" baseline="0" dirty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</a:rPr>
              <a:t>.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89621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1B7B64A-9F5A-5E4D-9FA2-A8F8F4685B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347"/>
    </mc:Choice>
    <mc:Fallback xmlns="">
      <p:transition spd="slow" advTm="183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5D126-66CD-49C2-AA72-EDB3D3DCE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Century Gothic" panose="020B0502020202020204" pitchFamily="34" charset="0"/>
              </a:rPr>
              <a:t>Reference</a:t>
            </a:r>
            <a:endParaRPr lang="zh-CN" alt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F8E97B-0331-4EE9-AA18-2004BCB6259D}"/>
              </a:ext>
            </a:extLst>
          </p:cNvPr>
          <p:cNvSpPr txBox="1"/>
          <p:nvPr/>
        </p:nvSpPr>
        <p:spPr>
          <a:xfrm>
            <a:off x="628650" y="1772816"/>
            <a:ext cx="788669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Data Source: </a:t>
            </a:r>
          </a:p>
          <a:p>
            <a:endParaRPr lang="en-US" altLang="zh-CN" dirty="0"/>
          </a:p>
          <a:p>
            <a:r>
              <a:rPr lang="en-US" altLang="zh-CN" dirty="0"/>
              <a:t>https://www.kaggle.com/snap/amazon-fine-food-reviews</a:t>
            </a:r>
          </a:p>
          <a:p>
            <a:endParaRPr lang="en-US" altLang="zh-CN" dirty="0"/>
          </a:p>
          <a:p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https://github.com/krpiyush5/Amazon-Fine-Food-Review</a:t>
            </a:r>
            <a:endParaRPr lang="zh-CN" altLang="zh-CN" sz="1800" kern="100" dirty="0">
              <a:effectLst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1913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285984" y="1500174"/>
            <a:ext cx="2714644" cy="7143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Rockwell" panose="02060603020205020403" pitchFamily="18" charset="77"/>
              </a:rPr>
              <a:t>Data</a:t>
            </a:r>
            <a:endParaRPr lang="zh-CN" altLang="en-US" sz="2400" dirty="0">
              <a:latin typeface="Rockwell" panose="02060603020205020403" pitchFamily="18" charset="77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1785918" y="1357298"/>
            <a:ext cx="642942" cy="571504"/>
          </a:xfrm>
          <a:prstGeom prst="ellips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2357422" y="2643182"/>
            <a:ext cx="2714644" cy="7143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Rockwell" panose="02060603020205020403" pitchFamily="18" charset="77"/>
              </a:rPr>
              <a:t>Methods</a:t>
            </a:r>
            <a:endParaRPr lang="zh-CN" altLang="en-US" sz="2400" dirty="0">
              <a:latin typeface="Rockwell" panose="02060603020205020403" pitchFamily="18" charset="77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1857356" y="2500306"/>
            <a:ext cx="642942" cy="571504"/>
          </a:xfrm>
          <a:prstGeom prst="ellips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2357422" y="3929066"/>
            <a:ext cx="2714644" cy="7143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Rockwell" panose="02060603020205020403" pitchFamily="18" charset="77"/>
              </a:rPr>
              <a:t>Conclusion</a:t>
            </a:r>
            <a:endParaRPr lang="zh-CN" altLang="en-US" sz="2400" dirty="0">
              <a:latin typeface="Rockwell" panose="02060603020205020403" pitchFamily="18" charset="77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857356" y="3786190"/>
            <a:ext cx="642942" cy="571504"/>
          </a:xfrm>
          <a:prstGeom prst="ellips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7749E31-9AD6-7C4A-A631-44F757D025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73"/>
    </mc:Choice>
    <mc:Fallback xmlns="">
      <p:transition spd="slow" advTm="300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17514"/>
            <a:ext cx="4114800" cy="654032"/>
          </a:xfrm>
        </p:spPr>
        <p:txBody>
          <a:bodyPr>
            <a:normAutofit/>
          </a:bodyPr>
          <a:lstStyle/>
          <a:p>
            <a:pPr algn="l"/>
            <a:r>
              <a:rPr lang="en-US" altLang="zh-CN" sz="4100" dirty="0">
                <a:latin typeface="Century Gothic" panose="020B0502020202020204" pitchFamily="34" charset="0"/>
              </a:rPr>
              <a:t>Data</a:t>
            </a:r>
            <a:endParaRPr lang="zh-CN" altLang="en-US" sz="4100" dirty="0">
              <a:latin typeface="Century Gothic" panose="020B0502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27540" y="1080539"/>
            <a:ext cx="4271234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ckwell" panose="02060603020205020403" pitchFamily="18" charset="77"/>
                <a:ea typeface="宋体" pitchFamily="2" charset="-122"/>
                <a:cs typeface="Times New Roman" pitchFamily="18" charset="0"/>
              </a:rPr>
              <a:t>Labels  distribution raw data </a:t>
            </a:r>
            <a:endParaRPr lang="zh-CN" altLang="en-US" sz="2400" dirty="0">
              <a:latin typeface="Rockwell" panose="02060603020205020403" pitchFamily="18" charset="77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672605" y="1839684"/>
            <a:ext cx="5625821" cy="33575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矩形 10"/>
          <p:cNvSpPr/>
          <p:nvPr/>
        </p:nvSpPr>
        <p:spPr>
          <a:xfrm>
            <a:off x="1250133" y="5258165"/>
            <a:ext cx="6643734" cy="9286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  <a:latin typeface="Rockwell" panose="02060603020205020403" pitchFamily="18" charset="77"/>
              </a:rPr>
              <a:t>5+4&gt;&gt;2+1</a:t>
            </a:r>
          </a:p>
          <a:p>
            <a:pPr algn="ctr"/>
            <a:r>
              <a:rPr lang="en-US" altLang="zh-CN" sz="2400" dirty="0">
                <a:solidFill>
                  <a:schemeClr val="tx1"/>
                </a:solidFill>
                <a:latin typeface="Rockwell" panose="02060603020205020403" pitchFamily="18" charset="77"/>
              </a:rPr>
              <a:t>imbalance</a:t>
            </a:r>
            <a:endParaRPr lang="zh-CN" altLang="en-US" sz="2400" dirty="0">
              <a:solidFill>
                <a:schemeClr val="tx1"/>
              </a:solidFill>
              <a:latin typeface="Rockwell" panose="02060603020205020403" pitchFamily="18" charset="77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415241" y="1551197"/>
            <a:ext cx="1571636" cy="3357586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2771800" y="1641888"/>
            <a:ext cx="1157258" cy="644104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Rockwell" panose="02060603020205020403" pitchFamily="18" charset="77"/>
              </a:rPr>
              <a:t>New:1</a:t>
            </a:r>
            <a:endParaRPr lang="zh-CN" altLang="en-US" dirty="0">
              <a:solidFill>
                <a:schemeClr val="tx1"/>
              </a:solidFill>
              <a:latin typeface="Rockwell" panose="02060603020205020403" pitchFamily="18" charset="77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157125" y="1551197"/>
            <a:ext cx="1571636" cy="3357586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5557098" y="1641887"/>
            <a:ext cx="1000132" cy="64410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Rockwell" panose="02060603020205020403" pitchFamily="18" charset="77"/>
              </a:rPr>
              <a:t>New:0</a:t>
            </a:r>
            <a:endParaRPr lang="zh-CN" altLang="en-US" sz="2000" dirty="0">
              <a:solidFill>
                <a:schemeClr val="tx1"/>
              </a:solidFill>
              <a:latin typeface="Rockwell" panose="02060603020205020403" pitchFamily="18" charset="77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139EF27-F3B3-5F4D-8393-1387B242F6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120"/>
    </mc:Choice>
    <mc:Fallback xmlns="">
      <p:transition spd="slow" advTm="49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346076"/>
            <a:ext cx="4114800" cy="654032"/>
          </a:xfrm>
        </p:spPr>
        <p:txBody>
          <a:bodyPr>
            <a:normAutofit/>
          </a:bodyPr>
          <a:lstStyle/>
          <a:p>
            <a:pPr algn="l"/>
            <a:r>
              <a:rPr lang="en-US" altLang="zh-CN" sz="3600" dirty="0">
                <a:latin typeface="Century Gothic" panose="020B0502020202020204" pitchFamily="34" charset="0"/>
              </a:rPr>
              <a:t>Data</a:t>
            </a:r>
            <a:endParaRPr lang="zh-CN" altLang="en-US" sz="3600" dirty="0">
              <a:latin typeface="Century Gothic" panose="020B0502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53042" y="1057241"/>
            <a:ext cx="3186963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ckwell" panose="02060603020205020403" pitchFamily="18" charset="77"/>
                <a:ea typeface="宋体" pitchFamily="2" charset="-122"/>
                <a:cs typeface="Times New Roman" pitchFamily="18" charset="0"/>
              </a:rPr>
              <a:t>The paper using data</a:t>
            </a:r>
            <a:endParaRPr lang="zh-CN" altLang="en-US" sz="2400" dirty="0">
              <a:latin typeface="Rockwell" panose="02060603020205020403" pitchFamily="18" charset="77"/>
            </a:endParaRPr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907704" y="1700808"/>
            <a:ext cx="4703036" cy="3001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矩形 9"/>
          <p:cNvSpPr/>
          <p:nvPr/>
        </p:nvSpPr>
        <p:spPr>
          <a:xfrm>
            <a:off x="1214414" y="4857760"/>
            <a:ext cx="6643734" cy="9286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  <a:latin typeface="Rockwell" panose="02060603020205020403" pitchFamily="18" charset="77"/>
              </a:rPr>
              <a:t>1&gt;&gt;0</a:t>
            </a:r>
          </a:p>
          <a:p>
            <a:pPr algn="ctr"/>
            <a:r>
              <a:rPr lang="en-US" altLang="zh-CN" sz="2400" dirty="0">
                <a:solidFill>
                  <a:schemeClr val="tx1"/>
                </a:solidFill>
                <a:latin typeface="Rockwell" panose="02060603020205020403" pitchFamily="18" charset="77"/>
              </a:rPr>
              <a:t>imbalance</a:t>
            </a:r>
            <a:endParaRPr lang="zh-CN" altLang="en-US" sz="2400" dirty="0">
              <a:solidFill>
                <a:schemeClr val="tx1"/>
              </a:solidFill>
              <a:latin typeface="Rockwell" panose="02060603020205020403" pitchFamily="18" charset="77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DBCB7F1-0B56-F548-983B-28968E51F6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28"/>
    </mc:Choice>
    <mc:Fallback xmlns="">
      <p:transition spd="slow" advTm="67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28860" y="1428736"/>
            <a:ext cx="3257544" cy="654032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Rockwell" panose="02060603020205020403" pitchFamily="18" charset="77"/>
              </a:rPr>
              <a:t>Bag of words</a:t>
            </a:r>
            <a:endParaRPr lang="zh-CN" altLang="en-US" sz="2400" dirty="0">
              <a:latin typeface="Rockwell" panose="02060603020205020403" pitchFamily="18" charset="77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785917" y="2143116"/>
            <a:ext cx="5504695" cy="646331"/>
          </a:xfrm>
          <a:prstGeom prst="rect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 lvl="0" indent="15240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John likes to watch movies. Mary likes too</a:t>
            </a:r>
            <a:endParaRPr kumimoji="0" lang="en-US" altLang="zh-CN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lvl="0" indent="152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John also likes to watch football games.</a:t>
            </a:r>
            <a:endParaRPr kumimoji="0" lang="en-US" altLang="zh-CN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857356" y="3357562"/>
            <a:ext cx="5429288" cy="646331"/>
          </a:xfrm>
          <a:prstGeom prst="rect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{"John": 1, "likes": 2, "to": 3, "watch": 4, "movies": 5, "also": 6, "football": 7, "games": 8, "Mary": 9, "too": 10}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1863186" y="4328046"/>
            <a:ext cx="5500726" cy="646331"/>
          </a:xfrm>
          <a:prstGeom prst="rect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 lvl="0"/>
            <a:r>
              <a:rPr lang="en-US" altLang="zh-CN" dirty="0"/>
              <a:t>[1, 2, 1, 1, 1, 0, 0, 0, 1, 1]</a:t>
            </a:r>
          </a:p>
          <a:p>
            <a:pPr lvl="0"/>
            <a:r>
              <a:rPr lang="en-US" altLang="zh-CN" dirty="0"/>
              <a:t>[1, 1, 1, 1 ,0, 1, 1, 1, 0, 0]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714348" y="2071678"/>
            <a:ext cx="1110922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altLang="zh-CN" dirty="0"/>
              <a:t>Word </a:t>
            </a:r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714348" y="3286124"/>
            <a:ext cx="1179682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altLang="zh-CN" dirty="0"/>
              <a:t>dictionary 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714348" y="4143380"/>
            <a:ext cx="1143008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dirty="0"/>
              <a:t>vector</a:t>
            </a:r>
            <a:endParaRPr lang="zh-CN" altLang="en-US" dirty="0"/>
          </a:p>
        </p:txBody>
      </p:sp>
      <p:sp>
        <p:nvSpPr>
          <p:cNvPr id="15" name="标题 1"/>
          <p:cNvSpPr txBox="1">
            <a:spLocks/>
          </p:cNvSpPr>
          <p:nvPr/>
        </p:nvSpPr>
        <p:spPr>
          <a:xfrm>
            <a:off x="467544" y="515465"/>
            <a:ext cx="3257544" cy="6540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+mj-cs"/>
              </a:rPr>
              <a:t>Word Vector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+mj-cs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55A13B8-A380-7B4F-BF14-4DF1FB108B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409"/>
    </mc:Choice>
    <mc:Fallback xmlns="">
      <p:transition spd="slow" advTm="364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3538736" cy="1138138"/>
          </a:xfrm>
        </p:spPr>
        <p:txBody>
          <a:bodyPr>
            <a:normAutofit/>
          </a:bodyPr>
          <a:lstStyle/>
          <a:p>
            <a:r>
              <a:rPr lang="en-US" altLang="zh-CN" sz="3600" dirty="0">
                <a:latin typeface="Century Gothic" panose="020B0502020202020204" pitchFamily="34" charset="0"/>
              </a:rPr>
              <a:t>Word Vector</a:t>
            </a:r>
            <a:endParaRPr lang="zh-CN" altLang="en-US" sz="3600" dirty="0">
              <a:latin typeface="Century Gothic" panose="020B0502020202020204" pitchFamily="34" charset="0"/>
            </a:endParaRP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85786" y="1785926"/>
            <a:ext cx="7150262" cy="1928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5" name="矩形 14"/>
          <p:cNvSpPr/>
          <p:nvPr/>
        </p:nvSpPr>
        <p:spPr>
          <a:xfrm>
            <a:off x="1214414" y="4857760"/>
            <a:ext cx="6643734" cy="9286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Rockwell" panose="02060603020205020403" pitchFamily="18" charset="77"/>
              </a:rPr>
              <a:t>Reviews transform vector</a:t>
            </a:r>
            <a:endParaRPr lang="zh-CN" altLang="en-US" sz="2400" dirty="0">
              <a:solidFill>
                <a:schemeClr val="tx1"/>
              </a:solidFill>
              <a:latin typeface="Rockwell" panose="02060603020205020403" pitchFamily="18" charset="77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E2F1BD2-711F-5848-B962-4CE6C8EB8B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561"/>
    </mc:Choice>
    <mc:Fallback xmlns="">
      <p:transition spd="slow" advTm="235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27554"/>
            <a:ext cx="4114800" cy="778098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Imbalanced Data</a:t>
            </a:r>
            <a:endParaRPr lang="zh-CN" altLang="en-US" sz="3600" dirty="0">
              <a:latin typeface="Century Gothic" panose="020B0502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500166" y="2357430"/>
            <a:ext cx="1357322" cy="11430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Data</a:t>
            </a:r>
          </a:p>
          <a:p>
            <a:pPr algn="ctr"/>
            <a:r>
              <a:rPr lang="en-US" altLang="zh-CN" dirty="0"/>
              <a:t>1998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214678" y="2357430"/>
            <a:ext cx="1714512" cy="11430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Train</a:t>
            </a:r>
          </a:p>
          <a:p>
            <a:pPr algn="ctr"/>
            <a:r>
              <a:rPr lang="en-US" altLang="zh-CN" dirty="0"/>
              <a:t>1598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5357818" y="1357298"/>
            <a:ext cx="21909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宋体" pitchFamily="2" charset="-122"/>
                <a:cs typeface="Times New Roman" pitchFamily="18" charset="0"/>
              </a:rPr>
              <a:t>RandomOverSampler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5857884" y="1857364"/>
            <a:ext cx="108863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err="1">
                <a:solidFill>
                  <a:prstClr val="black"/>
                </a:solidFill>
                <a:latin typeface="Calibri" pitchFamily="34" charset="0"/>
                <a:ea typeface="宋体" pitchFamily="2" charset="-122"/>
                <a:cs typeface="Times New Roman" pitchFamily="18" charset="0"/>
              </a:rPr>
              <a:t>SMOTETomek</a:t>
            </a:r>
            <a:r>
              <a:rPr lang="en-US" altLang="zh-CN" sz="1200" dirty="0">
                <a:solidFill>
                  <a:prstClr val="black"/>
                </a:solidFill>
                <a:latin typeface="Calibri" pitchFamily="34" charset="0"/>
                <a:ea typeface="宋体" pitchFamily="2" charset="-122"/>
                <a:cs typeface="Times New Roman" pitchFamily="18" charset="0"/>
              </a:rPr>
              <a:t>.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6000760" y="1643050"/>
            <a:ext cx="94038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solidFill>
                  <a:prstClr val="black"/>
                </a:solidFill>
                <a:latin typeface="Calibri" pitchFamily="34" charset="0"/>
                <a:ea typeface="宋体" pitchFamily="2" charset="-122"/>
                <a:cs typeface="Times New Roman" pitchFamily="18" charset="0"/>
              </a:rPr>
              <a:t>SMOTE and 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5500694" y="2357430"/>
            <a:ext cx="1714512" cy="11430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Train</a:t>
            </a:r>
          </a:p>
          <a:p>
            <a:pPr algn="ctr"/>
            <a:r>
              <a:rPr lang="en-US" altLang="zh-CN" dirty="0"/>
              <a:t>2720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3214678" y="3571876"/>
            <a:ext cx="714380" cy="6429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</a:p>
          <a:p>
            <a:pPr algn="ctr"/>
            <a:r>
              <a:rPr lang="en-US" altLang="zh-CN" dirty="0"/>
              <a:t>1360</a:t>
            </a:r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4143372" y="3571876"/>
            <a:ext cx="714380" cy="6429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</a:p>
          <a:p>
            <a:pPr algn="ctr"/>
            <a:r>
              <a:rPr lang="en-US" altLang="zh-CN" dirty="0"/>
              <a:t>238</a:t>
            </a:r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5572132" y="3571876"/>
            <a:ext cx="714380" cy="6429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</a:p>
          <a:p>
            <a:pPr algn="ctr"/>
            <a:r>
              <a:rPr lang="en-US" altLang="zh-CN" dirty="0"/>
              <a:t>1360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6500826" y="3571876"/>
            <a:ext cx="714380" cy="6429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</a:p>
          <a:p>
            <a:pPr algn="ctr"/>
            <a:r>
              <a:rPr lang="en-US" altLang="zh-CN" dirty="0"/>
              <a:t>1360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1428728" y="3643314"/>
            <a:ext cx="714380" cy="6429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</a:p>
          <a:p>
            <a:pPr algn="ctr"/>
            <a:r>
              <a:rPr lang="en-US" altLang="zh-CN" dirty="0"/>
              <a:t>307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2357422" y="3643314"/>
            <a:ext cx="714380" cy="6429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</a:p>
          <a:p>
            <a:pPr algn="ctr"/>
            <a:r>
              <a:rPr lang="en-US" altLang="zh-CN" dirty="0"/>
              <a:t>1691</a:t>
            </a:r>
            <a:endParaRPr lang="zh-CN" alt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79504BB-997F-FC45-BBDE-3CE6FA4030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419"/>
    </mc:Choice>
    <mc:Fallback xmlns="">
      <p:transition spd="slow" advTm="624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04664"/>
            <a:ext cx="4114800" cy="654032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Century Gothic" panose="020B0502020202020204" pitchFamily="34" charset="0"/>
              </a:rPr>
              <a:t>Random Forest</a:t>
            </a:r>
            <a:endParaRPr lang="zh-CN" altLang="en-US" sz="3600" dirty="0">
              <a:latin typeface="Century Gothic" panose="020B0502020202020204" pitchFamily="34" charset="0"/>
            </a:endParaRPr>
          </a:p>
        </p:txBody>
      </p:sp>
      <p:pic>
        <p:nvPicPr>
          <p:cNvPr id="4" name="图片 3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571604" y="1500174"/>
            <a:ext cx="5143536" cy="33575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5A7280F-6591-8E4D-8B4C-83638451D9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440"/>
    </mc:Choice>
    <mc:Fallback xmlns="">
      <p:transition spd="slow" advTm="314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186502" cy="654032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Century Gothic" panose="020B0502020202020204" pitchFamily="34" charset="0"/>
              </a:rPr>
              <a:t>Results-confusion Matrix </a:t>
            </a:r>
            <a:endParaRPr lang="zh-CN" altLang="en-US" sz="3600" dirty="0">
              <a:latin typeface="Century Gothic" panose="020B0502020202020204" pitchFamily="34" charset="0"/>
            </a:endParaRPr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000100" y="1081106"/>
            <a:ext cx="7019925" cy="4991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矩形 4"/>
          <p:cNvSpPr/>
          <p:nvPr/>
        </p:nvSpPr>
        <p:spPr>
          <a:xfrm>
            <a:off x="2786050" y="2357430"/>
            <a:ext cx="928694" cy="785818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286512" y="2357430"/>
            <a:ext cx="928694" cy="785818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2714612" y="4643446"/>
            <a:ext cx="928694" cy="785818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215074" y="4714884"/>
            <a:ext cx="928694" cy="785818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571604" y="1428736"/>
            <a:ext cx="928694" cy="785818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5214942" y="1428736"/>
            <a:ext cx="928694" cy="785818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714480" y="3857628"/>
            <a:ext cx="928694" cy="785818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5072066" y="3929066"/>
            <a:ext cx="928694" cy="785818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8A551C0-6BED-9542-9793-467FCAF02D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910"/>
    </mc:Choice>
    <mc:Fallback xmlns="">
      <p:transition spd="slow" advTm="189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{18308274-5A0B-BD4F-B210-38DB75C93348}tf10001070</Template>
  <TotalTime>731</TotalTime>
  <Words>444</Words>
  <Application>Microsoft Office PowerPoint</Application>
  <PresentationFormat>On-screen Show (4:3)</PresentationFormat>
  <Paragraphs>81</Paragraphs>
  <Slides>12</Slides>
  <Notes>11</Notes>
  <HiddenSlides>0</HiddenSlides>
  <MMClips>11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Century Gothic</vt:lpstr>
      <vt:lpstr>Courier New</vt:lpstr>
      <vt:lpstr>Rockwell</vt:lpstr>
      <vt:lpstr>Office Theme</vt:lpstr>
      <vt:lpstr>Data Imbalance Processing  Based on Amazon Food Review</vt:lpstr>
      <vt:lpstr>PowerPoint Presentation</vt:lpstr>
      <vt:lpstr>Data</vt:lpstr>
      <vt:lpstr>Data</vt:lpstr>
      <vt:lpstr>Bag of words</vt:lpstr>
      <vt:lpstr>Word Vector</vt:lpstr>
      <vt:lpstr>Imbalanced Data</vt:lpstr>
      <vt:lpstr>Random Forest</vt:lpstr>
      <vt:lpstr>Results-confusion Matrix </vt:lpstr>
      <vt:lpstr>Results-ROC curve </vt:lpstr>
      <vt:lpstr>Conclusion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imbalance processing  based on Amazon Food Review</dc:title>
  <dc:creator>ZYHZ</dc:creator>
  <cp:lastModifiedBy>Yunhao Dou</cp:lastModifiedBy>
  <cp:revision>39</cp:revision>
  <dcterms:created xsi:type="dcterms:W3CDTF">2021-05-17T00:21:46Z</dcterms:created>
  <dcterms:modified xsi:type="dcterms:W3CDTF">2021-05-20T00:58:47Z</dcterms:modified>
</cp:coreProperties>
</file>

<file path=docProps/thumbnail.jpeg>
</file>